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1" r:id="rId7"/>
    <p:sldId id="268" r:id="rId8"/>
    <p:sldId id="270" r:id="rId9"/>
    <p:sldId id="263" r:id="rId10"/>
    <p:sldId id="265" r:id="rId11"/>
    <p:sldId id="266" r:id="rId12"/>
    <p:sldId id="264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94610" autoAdjust="0"/>
  </p:normalViewPr>
  <p:slideViewPr>
    <p:cSldViewPr>
      <p:cViewPr varScale="1">
        <p:scale>
          <a:sx n="52" d="100"/>
          <a:sy n="52" d="100"/>
        </p:scale>
        <p:origin x="4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4FACA-5137-4692-BD1A-C81D904756DE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734E5-484A-42CC-B05D-7068B689D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1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34E5-484A-42CC-B05D-7068B689D4A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02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34E5-484A-42CC-B05D-7068B689D4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9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309D-EEBF-F391-A7E4-7EC4607D0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4530-B623-4F68-88FE-4C048D813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34DAEB-9D75-E965-9D97-F600239DA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441F1-C780-C7EC-3F32-807619CFD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34E5-484A-42CC-B05D-7068B689D4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3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34E5-484A-42CC-B05D-7068B689D4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0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5645A-56FD-681D-6816-0E8C698C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E86A5A-712E-36BC-111D-90D7B2FBE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E6E24E-7DD8-8A8A-1CB9-60743741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8A907-F318-1BBD-6726-973ED95C1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34E5-484A-42CC-B05D-7068B689D4A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10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.png"/><Relationship Id="rId18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microsoft.com/office/2007/relationships/hdphoto" Target="../media/hdphoto1.wdp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72.png"/><Relationship Id="rId5" Type="http://schemas.openxmlformats.org/officeDocument/2006/relationships/image" Target="../media/image10.png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microsoft.com/office/2007/relationships/hdphoto" Target="../media/hdphoto1.wdp"/><Relationship Id="rId21" Type="http://schemas.openxmlformats.org/officeDocument/2006/relationships/image" Target="../media/image43.png"/><Relationship Id="rId7" Type="http://schemas.openxmlformats.org/officeDocument/2006/relationships/image" Target="../media/image2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10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6100" y="6337300"/>
            <a:ext cx="7772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00074E"/>
                </a:solidFill>
                <a:latin typeface="Pretendard SemiBold"/>
              </a:rPr>
              <a:t>김민호 </a:t>
            </a:r>
            <a:r>
              <a:rPr lang="en-US" altLang="ko-KR" sz="3000" dirty="0">
                <a:solidFill>
                  <a:srgbClr val="00074E"/>
                </a:solidFill>
                <a:latin typeface="Pretendard SemiBold"/>
              </a:rPr>
              <a:t>/ </a:t>
            </a:r>
            <a:r>
              <a:rPr lang="ko-KR" altLang="en-US" sz="3000" dirty="0">
                <a:solidFill>
                  <a:srgbClr val="00074E"/>
                </a:solidFill>
                <a:latin typeface="Pretendard SemiBold"/>
              </a:rPr>
              <a:t>홍승현</a:t>
            </a:r>
            <a:endParaRPr lang="en-US" sz="3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6100" y="3098800"/>
            <a:ext cx="104013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dirty="0">
                <a:solidFill>
                  <a:srgbClr val="A34A57"/>
                </a:solidFill>
                <a:ea typeface="Pretendard SemiBold"/>
              </a:rPr>
              <a:t>화재 검출</a:t>
            </a:r>
            <a:endParaRPr lang="ko-KR" sz="10000" b="0" i="0" u="none" strike="noStrike" dirty="0">
              <a:solidFill>
                <a:srgbClr val="A34A57"/>
              </a:solidFill>
              <a:ea typeface="Pretendard SemiBold"/>
            </a:endParaRPr>
          </a:p>
          <a:p>
            <a:pPr lvl="0" algn="l">
              <a:lnSpc>
                <a:spcPct val="91300"/>
              </a:lnSpc>
            </a:pPr>
            <a:r>
              <a:rPr lang="ko-KR" altLang="en-US" sz="10000" dirty="0">
                <a:solidFill>
                  <a:srgbClr val="2C2C2C"/>
                </a:solidFill>
                <a:ea typeface="Pretendard SemiBold"/>
              </a:rPr>
              <a:t>시스템 개발</a:t>
            </a:r>
            <a:endParaRPr lang="ko-KR" sz="10000" b="0" i="0" u="none" strike="noStrike" dirty="0">
              <a:solidFill>
                <a:srgbClr val="2C2C2C"/>
              </a:solidFill>
              <a:ea typeface="Pretendard Semi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D0B1A-FCA7-D3BE-0D2F-A2E504B5A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337" y="4381619"/>
            <a:ext cx="4874728" cy="4874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386D2-CCBB-67E5-74A0-DB27C4AD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52CDE9-A688-C762-F997-375516F3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E817DD-8473-1290-F4AF-70E59ED6D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E0115D5-7399-4794-960A-5EB1C151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700" y="8267700"/>
            <a:ext cx="131826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F5D64E-CD6C-3D6F-8B00-924778FE1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0" y="8572500"/>
            <a:ext cx="1943100" cy="5207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E1CF0176-FF75-B3B7-E0B7-15CC7281B51E}"/>
              </a:ext>
            </a:extLst>
          </p:cNvPr>
          <p:cNvSpPr txBox="1"/>
          <p:nvPr/>
        </p:nvSpPr>
        <p:spPr>
          <a:xfrm>
            <a:off x="5105400" y="8648700"/>
            <a:ext cx="1024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1" dirty="0">
                <a:solidFill>
                  <a:srgbClr val="FFFFFF"/>
                </a:solidFill>
                <a:ea typeface="Pretendard SemiBold"/>
              </a:rPr>
              <a:t>실제 </a:t>
            </a:r>
            <a:r>
              <a:rPr lang="en-US" altLang="ko-KR" sz="2400" b="1" dirty="0">
                <a:solidFill>
                  <a:srgbClr val="FFFFFF"/>
                </a:solidFill>
                <a:ea typeface="Pretendard SemiBold"/>
              </a:rPr>
              <a:t>CCTV </a:t>
            </a:r>
            <a:r>
              <a:rPr lang="ko-KR" altLang="en-US" sz="2400" b="1" dirty="0" err="1">
                <a:solidFill>
                  <a:srgbClr val="FFFFFF"/>
                </a:solidFill>
                <a:ea typeface="Pretendard SemiBold"/>
              </a:rPr>
              <a:t>찰영된</a:t>
            </a:r>
            <a:r>
              <a:rPr lang="ko-KR" altLang="en-US" sz="2400" b="1" dirty="0">
                <a:solidFill>
                  <a:srgbClr val="FFFFFF"/>
                </a:solidFill>
                <a:ea typeface="Pretendard SemiBold"/>
              </a:rPr>
              <a:t> 화재사고 이미지를 실험해본 결과 화염</a:t>
            </a:r>
            <a:r>
              <a:rPr lang="en-US" altLang="ko-KR" sz="2400" b="1" dirty="0">
                <a:solidFill>
                  <a:srgbClr val="FFFFFF"/>
                </a:solidFill>
                <a:ea typeface="Pretendard SemiBold"/>
              </a:rPr>
              <a:t>,</a:t>
            </a:r>
            <a:r>
              <a:rPr lang="ko-KR" altLang="en-US" sz="2400" b="1" dirty="0">
                <a:solidFill>
                  <a:srgbClr val="FFFFFF"/>
                </a:solidFill>
                <a:ea typeface="Pretendard SemiBold"/>
              </a:rPr>
              <a:t>연기 명확하게 잡아 내고 있다</a:t>
            </a:r>
            <a:r>
              <a:rPr lang="en-US" altLang="ko-KR" sz="2400" b="1" dirty="0">
                <a:solidFill>
                  <a:srgbClr val="FFFFFF"/>
                </a:solidFill>
                <a:ea typeface="Pretendard SemiBold"/>
              </a:rPr>
              <a:t>.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17CF8A9-7F7D-3A7D-9957-FA554809307B}"/>
              </a:ext>
            </a:extLst>
          </p:cNvPr>
          <p:cNvSpPr txBox="1"/>
          <p:nvPr/>
        </p:nvSpPr>
        <p:spPr>
          <a:xfrm>
            <a:off x="2971800" y="8636000"/>
            <a:ext cx="1689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dirty="0">
                <a:solidFill>
                  <a:srgbClr val="00074E"/>
                </a:solidFill>
                <a:latin typeface="Pretendard SemiBold"/>
              </a:rPr>
              <a:t>Bounding Box</a:t>
            </a:r>
            <a:endParaRPr lang="en-US" sz="19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B3B3078F-0487-00A9-01EF-83AD191AB1F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1343351"/>
            <a:ext cx="4419600" cy="6278171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D7548046-1248-CAA3-A05E-20EF3468271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200" y="1343351"/>
            <a:ext cx="4419600" cy="6278171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69A9208A-695F-443B-4488-30EB0E9F462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6800" y="1343351"/>
            <a:ext cx="4419600" cy="6268319"/>
          </a:xfrm>
          <a:prstGeom prst="rect">
            <a:avLst/>
          </a:prstGeom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24B9DD27-2B03-8495-BC97-CFFE5D15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035" y="4863254"/>
            <a:ext cx="4219012" cy="2661826"/>
          </a:xfrm>
          <a:prstGeom prst="rect">
            <a:avLst/>
          </a:prstGeom>
        </p:spPr>
      </p:pic>
      <p:pic>
        <p:nvPicPr>
          <p:cNvPr id="35" name="Picture 7">
            <a:extLst>
              <a:ext uri="{FF2B5EF4-FFF2-40B4-BE49-F238E27FC236}">
                <a16:creationId xmlns:a16="http://schemas.microsoft.com/office/drawing/2014/main" id="{D6A3D352-06F0-67AA-4F24-A61BB5418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495" y="4863254"/>
            <a:ext cx="4219012" cy="2661826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6C82E6CB-8EDD-1C44-43FC-EE437D591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2954" y="4875404"/>
            <a:ext cx="4219012" cy="2661826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25337C56-398A-5821-8E09-515FCCE57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035" y="1434254"/>
            <a:ext cx="4219012" cy="266182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ECE55C3E-4DC3-61E0-B2C9-DA0833FE34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495" y="1434254"/>
            <a:ext cx="4219012" cy="2661826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DAFBAF2E-6C1D-2E8D-E5B5-0EE5EEAE6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2954" y="1446404"/>
            <a:ext cx="4219012" cy="2661826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9AC5135F-3E69-6CB4-32C0-981F826B3C0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4186982"/>
            <a:ext cx="4419600" cy="580341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2823FAD9-03C9-7674-3086-5F599B56179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200" y="4186982"/>
            <a:ext cx="4419600" cy="580341"/>
          </a:xfrm>
          <a:prstGeom prst="rect">
            <a:avLst/>
          </a:prstGeom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D91F39F3-C59C-EFF0-FD95-B996AA5BA19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6800" y="4186982"/>
            <a:ext cx="4419600" cy="580341"/>
          </a:xfrm>
          <a:prstGeom prst="rect">
            <a:avLst/>
          </a:prstGeom>
        </p:spPr>
      </p:pic>
      <p:sp>
        <p:nvSpPr>
          <p:cNvPr id="37" name="TextBox 15">
            <a:extLst>
              <a:ext uri="{FF2B5EF4-FFF2-40B4-BE49-F238E27FC236}">
                <a16:creationId xmlns:a16="http://schemas.microsoft.com/office/drawing/2014/main" id="{3B58C21D-2489-D70A-689F-7437B3F72745}"/>
              </a:ext>
            </a:extLst>
          </p:cNvPr>
          <p:cNvSpPr txBox="1"/>
          <p:nvPr/>
        </p:nvSpPr>
        <p:spPr>
          <a:xfrm>
            <a:off x="1517650" y="4304454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dirty="0">
                <a:solidFill>
                  <a:schemeClr val="accent2">
                    <a:lumMod val="75000"/>
                  </a:schemeClr>
                </a:solidFill>
                <a:latin typeface="Pretendard SemiBold"/>
                <a:ea typeface="Pretendard SemiBold"/>
              </a:rPr>
              <a:t>방화 화재</a:t>
            </a:r>
            <a:endParaRPr lang="en-US" sz="2100" b="0" i="0" u="none" strike="noStrike" dirty="0">
              <a:solidFill>
                <a:schemeClr val="accent2">
                  <a:lumMod val="75000"/>
                </a:schemeClr>
              </a:solidFill>
              <a:latin typeface="Pretendard SemiBold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DBBBC786-21FA-B149-F65D-1B21AD6DA6DC}"/>
              </a:ext>
            </a:extLst>
          </p:cNvPr>
          <p:cNvSpPr txBox="1"/>
          <p:nvPr/>
        </p:nvSpPr>
        <p:spPr>
          <a:xfrm>
            <a:off x="7080250" y="4304454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chemeClr val="accent2">
                    <a:lumMod val="75000"/>
                  </a:schemeClr>
                </a:solidFill>
                <a:ea typeface="Pretendard SemiBold"/>
              </a:rPr>
              <a:t>산업 화재</a:t>
            </a:r>
            <a:endParaRPr lang="en-US" sz="2100" b="0" i="0" u="none" strike="noStrike" dirty="0">
              <a:solidFill>
                <a:schemeClr val="accent2">
                  <a:lumMod val="75000"/>
                </a:schemeClr>
              </a:solidFill>
              <a:latin typeface="Pretendard SemiBold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577C3641-0D61-1C77-A636-02417654FE76}"/>
              </a:ext>
            </a:extLst>
          </p:cNvPr>
          <p:cNvSpPr txBox="1"/>
          <p:nvPr/>
        </p:nvSpPr>
        <p:spPr>
          <a:xfrm>
            <a:off x="12636500" y="4304454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chemeClr val="accent2">
                    <a:lumMod val="75000"/>
                  </a:schemeClr>
                </a:solidFill>
                <a:ea typeface="Pretendard SemiBold"/>
              </a:rPr>
              <a:t>산불 화재</a:t>
            </a:r>
            <a:endParaRPr lang="en-US" sz="2100" b="0" i="0" u="none" strike="noStrike" dirty="0">
              <a:solidFill>
                <a:schemeClr val="accent2">
                  <a:lumMod val="75000"/>
                </a:schemeClr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3375AC-598E-FF01-76E9-75C493836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83428" y="4875404"/>
            <a:ext cx="4228537" cy="2649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4C2104-080C-3C08-96DE-AC67AA7DF4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2954" y="1456482"/>
            <a:ext cx="4219011" cy="263593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7BDCEC-4355-784E-6E8F-B55BF5540C4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811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875C9E0-CEFC-E653-011F-56283C125CA1}"/>
              </a:ext>
            </a:extLst>
          </p:cNvPr>
          <p:cNvSpPr txBox="1"/>
          <p:nvPr/>
        </p:nvSpPr>
        <p:spPr>
          <a:xfrm>
            <a:off x="142748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67DD2F-2B8E-7FDD-DEDA-CD7D912A90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4625" y="4870761"/>
            <a:ext cx="4250422" cy="26618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43AC6F-95C7-DAC1-2D6C-ED2008CBD7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0951" y="1436878"/>
            <a:ext cx="4234095" cy="26466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B65A35B-C12C-2052-548A-C85A921D1F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494" y="4870761"/>
            <a:ext cx="4219012" cy="265431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6213A2-6E29-11D2-A80B-92985217C3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4494" y="1434254"/>
            <a:ext cx="4219012" cy="26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69695-BC01-6D26-B2D5-1AC00B4C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48730E-1EC7-07E1-A84D-916AF1D5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674956-5F41-2B9B-F4E0-46125C233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B0A884-C880-683C-CF29-A3DECD0623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52088E5-1001-48B3-9106-86CCD9DC583E}"/>
              </a:ext>
            </a:extLst>
          </p:cNvPr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7564B0A-8D30-723D-5A50-7F93428CB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600" y="571500"/>
            <a:ext cx="7594600" cy="9156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B3D221F2-C946-050D-E583-81D2CDB3E9FE}"/>
              </a:ext>
            </a:extLst>
          </p:cNvPr>
          <p:cNvSpPr txBox="1"/>
          <p:nvPr/>
        </p:nvSpPr>
        <p:spPr>
          <a:xfrm>
            <a:off x="1722387" y="4877124"/>
            <a:ext cx="69469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>
                <a:latin typeface="+mj-ea"/>
                <a:ea typeface="+mj-ea"/>
              </a:rPr>
              <a:t>본 연구는 화재 상황에서 연기와  화염을 명확히 구분하여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조기 진압을 위해 화재를 검출 가능한 지능형 화재 검출 시스템을 개발하는 것이다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해당 모델은 화염과 연기를 잘 잡아내고 화재 알림 서비스 등 을 구현하여 상용가능성이 있지만 그래프 성능을 보았을 때 불안정한 모습을 띄고 있으며 그에 따른 개선방향으로 </a:t>
            </a:r>
            <a:r>
              <a:rPr lang="ko-KR" altLang="en-US" sz="2000" dirty="0" err="1">
                <a:latin typeface="+mj-ea"/>
                <a:ea typeface="+mj-ea"/>
              </a:rPr>
              <a:t>데이터량을</a:t>
            </a:r>
            <a:r>
              <a:rPr lang="ko-KR" altLang="en-US" sz="2000" dirty="0">
                <a:latin typeface="+mj-ea"/>
                <a:ea typeface="+mj-ea"/>
              </a:rPr>
              <a:t> 늘리고 </a:t>
            </a:r>
            <a:r>
              <a:rPr lang="ko-KR" altLang="en-US" sz="2000" dirty="0" err="1">
                <a:latin typeface="+mj-ea"/>
                <a:ea typeface="+mj-ea"/>
              </a:rPr>
              <a:t>라벨링</a:t>
            </a:r>
            <a:r>
              <a:rPr lang="ko-KR" altLang="en-US" sz="2000" dirty="0">
                <a:latin typeface="+mj-ea"/>
                <a:ea typeface="+mj-ea"/>
              </a:rPr>
              <a:t> 또한 더욱 정확하게 하여 불안정을 개선하고 실시간 영상과 연동하여 실용성을 더욱 늘릴 필요성이 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904D0AA-D93D-A4F9-AF6D-282FCCE1B694}"/>
              </a:ext>
            </a:extLst>
          </p:cNvPr>
          <p:cNvSpPr txBox="1"/>
          <p:nvPr/>
        </p:nvSpPr>
        <p:spPr>
          <a:xfrm>
            <a:off x="1449337" y="2424993"/>
            <a:ext cx="7493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A34A57"/>
                </a:solidFill>
                <a:ea typeface="Pretendard SemiBold"/>
              </a:rPr>
              <a:t>결론</a:t>
            </a:r>
            <a:endParaRPr lang="ko-KR" sz="55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11922E-1FE6-1D02-47C0-48ED76819A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r="22416" b="426"/>
          <a:stretch>
            <a:fillRect/>
          </a:stretch>
        </p:blipFill>
        <p:spPr>
          <a:xfrm>
            <a:off x="9639300" y="571500"/>
            <a:ext cx="7619999" cy="9144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A07FB4-16B0-79A5-E245-A92A380145C1}"/>
              </a:ext>
            </a:extLst>
          </p:cNvPr>
          <p:cNvSpPr/>
          <p:nvPr/>
        </p:nvSpPr>
        <p:spPr>
          <a:xfrm>
            <a:off x="11430000" y="3854450"/>
            <a:ext cx="2112793" cy="273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116B27-787E-6DA4-4B94-CFD01CF96E18}"/>
              </a:ext>
            </a:extLst>
          </p:cNvPr>
          <p:cNvSpPr/>
          <p:nvPr/>
        </p:nvSpPr>
        <p:spPr>
          <a:xfrm>
            <a:off x="14181494" y="7048500"/>
            <a:ext cx="1299806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F6542-BB85-09AD-1EA0-AE139C2FEA95}"/>
              </a:ext>
            </a:extLst>
          </p:cNvPr>
          <p:cNvSpPr txBox="1"/>
          <p:nvPr/>
        </p:nvSpPr>
        <p:spPr>
          <a:xfrm>
            <a:off x="11353800" y="3392785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52E80-BAED-C2CB-1E0C-3C9127ABA16A}"/>
              </a:ext>
            </a:extLst>
          </p:cNvPr>
          <p:cNvSpPr txBox="1"/>
          <p:nvPr/>
        </p:nvSpPr>
        <p:spPr>
          <a:xfrm>
            <a:off x="14076063" y="6586835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66D658-1777-8D7F-A6FE-FD945A02FD29}"/>
              </a:ext>
            </a:extLst>
          </p:cNvPr>
          <p:cNvSpPr/>
          <p:nvPr/>
        </p:nvSpPr>
        <p:spPr>
          <a:xfrm>
            <a:off x="15620740" y="6819900"/>
            <a:ext cx="60986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B95A7-C83F-C89B-8238-05285002CBF8}"/>
              </a:ext>
            </a:extLst>
          </p:cNvPr>
          <p:cNvSpPr txBox="1"/>
          <p:nvPr/>
        </p:nvSpPr>
        <p:spPr>
          <a:xfrm>
            <a:off x="15486891" y="6356002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93F5BD-BF46-AA24-062B-38469F2D6753}"/>
              </a:ext>
            </a:extLst>
          </p:cNvPr>
          <p:cNvSpPr/>
          <p:nvPr/>
        </p:nvSpPr>
        <p:spPr>
          <a:xfrm>
            <a:off x="9804400" y="6175375"/>
            <a:ext cx="1299806" cy="1635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A0F71-B096-F5A6-7DA8-E151D841D2CD}"/>
              </a:ext>
            </a:extLst>
          </p:cNvPr>
          <p:cNvSpPr txBox="1"/>
          <p:nvPr/>
        </p:nvSpPr>
        <p:spPr>
          <a:xfrm>
            <a:off x="9707262" y="5697800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0E1B2F-2208-657B-00A3-0283D998568E}"/>
              </a:ext>
            </a:extLst>
          </p:cNvPr>
          <p:cNvSpPr/>
          <p:nvPr/>
        </p:nvSpPr>
        <p:spPr>
          <a:xfrm>
            <a:off x="12763500" y="8146387"/>
            <a:ext cx="2400300" cy="15691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9E2A4-1184-3FB4-D545-0F54FEBF9B26}"/>
              </a:ext>
            </a:extLst>
          </p:cNvPr>
          <p:cNvSpPr txBox="1"/>
          <p:nvPr/>
        </p:nvSpPr>
        <p:spPr>
          <a:xfrm>
            <a:off x="12666362" y="7668812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2DABB6-027F-F3A4-4C96-61F07A42DAE4}"/>
              </a:ext>
            </a:extLst>
          </p:cNvPr>
          <p:cNvSpPr/>
          <p:nvPr/>
        </p:nvSpPr>
        <p:spPr>
          <a:xfrm>
            <a:off x="13591296" y="5040644"/>
            <a:ext cx="2400300" cy="19919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F5439-0791-A6AF-62C0-85DE89293954}"/>
              </a:ext>
            </a:extLst>
          </p:cNvPr>
          <p:cNvSpPr txBox="1"/>
          <p:nvPr/>
        </p:nvSpPr>
        <p:spPr>
          <a:xfrm>
            <a:off x="13494158" y="4563069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0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98600" y="4140200"/>
            <a:ext cx="36195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4800" y="4140200"/>
            <a:ext cx="36195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1000" y="4140200"/>
            <a:ext cx="3619500" cy="496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69900" y="4140200"/>
            <a:ext cx="3619500" cy="496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8300" y="77724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6900" y="7772400"/>
            <a:ext cx="8128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94500" y="7772400"/>
            <a:ext cx="812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2300" y="77724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305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chemeClr val="accent2">
                    <a:lumMod val="50000"/>
                  </a:schemeClr>
                </a:solidFill>
                <a:latin typeface="Pretendard Medium"/>
              </a:rPr>
              <a:t>Step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6700" y="44577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chemeClr val="accent2">
                    <a:lumMod val="50000"/>
                  </a:schemeClr>
                </a:solidFill>
                <a:latin typeface="Pretendard Medium"/>
              </a:rPr>
              <a:t>Step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29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chemeClr val="accent2">
                    <a:lumMod val="50000"/>
                  </a:schemeClr>
                </a:solidFill>
                <a:latin typeface="Pretendard Medium"/>
              </a:rPr>
              <a:t>Step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91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288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chemeClr val="accent2">
                    <a:lumMod val="50000"/>
                  </a:schemeClr>
                </a:solidFill>
                <a:ea typeface="Pretendard SemiBold"/>
              </a:rPr>
              <a:t>데이터셋 고도화</a:t>
            </a:r>
            <a:endParaRPr lang="en-US" sz="2200" b="0" i="0" u="none" strike="noStrike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1000" y="6337300"/>
            <a:ext cx="3378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다양한 환경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(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실내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/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실외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,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주간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/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야간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에서 수집된 연기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·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화염 데이터를 추가 확보 데이터 </a:t>
            </a:r>
            <a:r>
              <a:rPr lang="ko-KR" altLang="en-US" sz="1800" b="0" i="0" u="none" strike="noStrike" dirty="0" err="1">
                <a:solidFill>
                  <a:srgbClr val="2C2C2C"/>
                </a:solidFill>
                <a:ea typeface="Pretendard Regular"/>
              </a:rPr>
              <a:t>라벨링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일관성 강화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261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dirty="0" err="1">
                <a:solidFill>
                  <a:srgbClr val="2C2C2C"/>
                </a:solidFill>
                <a:ea typeface="Pretendard Regular"/>
              </a:rPr>
              <a:t>오탐</a:t>
            </a:r>
            <a:r>
              <a:rPr lang="ko-KR" altLang="en-US" dirty="0">
                <a:solidFill>
                  <a:srgbClr val="2C2C2C"/>
                </a:solidFill>
                <a:ea typeface="Pretendard Regular"/>
              </a:rPr>
              <a:t> </a:t>
            </a:r>
            <a:r>
              <a:rPr lang="en-US" altLang="ko-KR" dirty="0">
                <a:solidFill>
                  <a:srgbClr val="2C2C2C"/>
                </a:solidFill>
                <a:ea typeface="Pretendard Regular"/>
              </a:rPr>
              <a:t>/ </a:t>
            </a:r>
            <a:r>
              <a:rPr lang="ko-KR" altLang="en-US" dirty="0" err="1">
                <a:solidFill>
                  <a:srgbClr val="2C2C2C"/>
                </a:solidFill>
                <a:ea typeface="Pretendard Regular"/>
              </a:rPr>
              <a:t>미탐률</a:t>
            </a:r>
            <a:r>
              <a:rPr lang="ko-KR" altLang="en-US" dirty="0">
                <a:solidFill>
                  <a:srgbClr val="2C2C2C"/>
                </a:solidFill>
                <a:ea typeface="Pretendard Regular"/>
              </a:rPr>
              <a:t> 최소화 및</a:t>
            </a:r>
            <a:endParaRPr lang="en-US" altLang="ko-KR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2C2C2C"/>
                </a:solidFill>
                <a:ea typeface="Pretendard Regular"/>
              </a:rPr>
              <a:t>모델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처리 속도 향상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23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실제 카메라 영상 기반 시뮬레이션 현장 테스트를 통해 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안정성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·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신뢰성 검증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985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800" b="0" i="0" u="none" strike="noStrike" dirty="0">
                <a:solidFill>
                  <a:srgbClr val="FFFFFF"/>
                </a:solidFill>
                <a:ea typeface="Pretendard Regular"/>
              </a:rPr>
              <a:t>IoT </a:t>
            </a:r>
            <a:r>
              <a:rPr lang="ko-KR" altLang="en-US" sz="1800" b="0" i="0" u="none" strike="noStrike" dirty="0">
                <a:solidFill>
                  <a:srgbClr val="FFFFFF"/>
                </a:solidFill>
                <a:ea typeface="Pretendard Regular"/>
              </a:rPr>
              <a:t>센서</a:t>
            </a:r>
            <a:r>
              <a:rPr lang="en-US" altLang="ko-KR" sz="1800" b="0" i="0" u="none" strike="noStrike" dirty="0">
                <a:solidFill>
                  <a:srgbClr val="FFFFFF"/>
                </a:solidFill>
                <a:ea typeface="Pretendard Regular"/>
              </a:rPr>
              <a:t>·CCTV</a:t>
            </a:r>
            <a:r>
              <a:rPr lang="ko-KR" altLang="en-US" sz="1800" b="0" i="0" u="none" strike="noStrike" dirty="0">
                <a:solidFill>
                  <a:srgbClr val="FFFFFF"/>
                </a:solidFill>
                <a:ea typeface="Pretendard Regular"/>
              </a:rPr>
              <a:t>와의 융합 적용상용화 가능성을 검토하고</a:t>
            </a:r>
            <a:r>
              <a:rPr lang="en-US" altLang="ko-KR" sz="1800" b="0" i="0" u="none" strike="noStrike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800" b="0" i="0" u="none" strike="noStrike" dirty="0">
                <a:solidFill>
                  <a:srgbClr val="FFFFFF"/>
                </a:solidFill>
                <a:ea typeface="Pretendard Regular"/>
              </a:rPr>
              <a:t>산업 현장 및 공공시설에 적용</a:t>
            </a:r>
            <a:endParaRPr lang="en-US" sz="1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150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chemeClr val="accent2">
                    <a:lumMod val="50000"/>
                  </a:schemeClr>
                </a:solidFill>
                <a:ea typeface="Pretendard SemiBold"/>
              </a:rPr>
              <a:t>모델 성능 개선</a:t>
            </a:r>
            <a:endParaRPr lang="en-US" sz="2200" b="0" i="0" u="none" strike="noStrike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12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 err="1">
                <a:solidFill>
                  <a:schemeClr val="accent2">
                    <a:lumMod val="50000"/>
                  </a:schemeClr>
                </a:solidFill>
                <a:ea typeface="Pretendard SemiBold"/>
              </a:rPr>
              <a:t>실환경</a:t>
            </a:r>
            <a:r>
              <a:rPr lang="ko-KR" altLang="en-US" sz="2200" b="0" i="0" u="none" strike="noStrike" dirty="0">
                <a:solidFill>
                  <a:schemeClr val="accent2">
                    <a:lumMod val="50000"/>
                  </a:schemeClr>
                </a:solidFill>
                <a:ea typeface="Pretendard SemiBold"/>
              </a:rPr>
              <a:t> 적용 및 테스트</a:t>
            </a:r>
            <a:endParaRPr lang="en-US" sz="2200" b="0" i="0" u="none" strike="noStrike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4874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FFFFF"/>
                </a:solidFill>
                <a:ea typeface="Pretendard SemiBold"/>
              </a:rPr>
              <a:t>확장 및 상용화 준비</a:t>
            </a: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A34A57"/>
                </a:solidFill>
                <a:ea typeface="Pretendard SemiBold"/>
              </a:rPr>
              <a:t>향후 목표 정리</a:t>
            </a:r>
            <a:endParaRPr lang="ko-KR" sz="55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A34A57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2512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A34A57"/>
                </a:solidFill>
                <a:ea typeface="Pretendard SemiBold"/>
              </a:rPr>
              <a:t>개발 목표</a:t>
            </a:r>
            <a:endParaRPr lang="ko-KR" sz="23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54009" y="4229100"/>
            <a:ext cx="3543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화재 조기 감지 중요성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프로젝트 목표와 기대효과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A34A57"/>
                </a:solidFill>
                <a:latin typeface="Pretendard Medium"/>
              </a:rPr>
              <a:t>04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A34A57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A34A57"/>
                </a:solidFill>
                <a:latin typeface="Pretendard SemiBold"/>
                <a:ea typeface="Pretendard SemiBold"/>
              </a:rPr>
              <a:t>프로그램 및 자료</a:t>
            </a:r>
            <a:endParaRPr lang="ko-KR" sz="23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79100" y="42291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프로그램 및 자료 설명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42200" y="64389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A34A57"/>
                </a:solidFill>
                <a:ea typeface="Pretendard SemiBold"/>
              </a:rPr>
              <a:t>개발 시스템 시연</a:t>
            </a:r>
            <a:endParaRPr lang="ko-KR" sz="23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51700" y="74295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화염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 이미지 테스트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실제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사고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이미지 테스트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A34A57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A34A57"/>
                </a:solidFill>
                <a:ea typeface="Pretendard SemiBold"/>
              </a:rPr>
              <a:t>모델 학습</a:t>
            </a:r>
            <a:endParaRPr lang="ko-KR" sz="23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666626" y="42291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모델 학습 과정 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모델 학습 결과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15600" y="6210300"/>
            <a:ext cx="26670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5697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A34A57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69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A34A57"/>
                </a:solidFill>
                <a:ea typeface="Pretendard SemiBold"/>
              </a:rPr>
              <a:t>결론 및 향후 목표</a:t>
            </a:r>
            <a:endParaRPr lang="ko-KR" sz="23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66400" y="73787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결과 요약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향후 연구 방향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BUSINESS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A34A57"/>
                </a:solidFill>
                <a:latin typeface="Pretendard SemiBold"/>
              </a:rPr>
              <a:t>CONTENTS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0B4AB-8519-57D2-2E61-0D2E92FCD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829" y="6395357"/>
            <a:ext cx="2443773" cy="2443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600" y="571500"/>
            <a:ext cx="75946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00200" y="7899400"/>
            <a:ext cx="2387600" cy="63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288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rgbClr val="A34A57"/>
                </a:solidFill>
                <a:latin typeface="Pretendard Medium"/>
                <a:ea typeface="Pretendard Medium"/>
              </a:rPr>
              <a:t>데이터 셋</a:t>
            </a:r>
            <a:endParaRPr lang="en-US" sz="1800" b="0" i="0" u="none" strike="noStrike" dirty="0">
              <a:solidFill>
                <a:srgbClr val="A34A57"/>
              </a:solidFill>
              <a:latin typeface="Pretendard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89400" y="7899400"/>
            <a:ext cx="23876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180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rgbClr val="A34A57"/>
                </a:solidFill>
                <a:latin typeface="Pretendard Medium"/>
                <a:ea typeface="Pretendard Medium"/>
              </a:rPr>
              <a:t>딥러닝</a:t>
            </a:r>
            <a:endParaRPr lang="en-US" sz="1800" b="0" i="0" u="none" strike="noStrike" dirty="0">
              <a:solidFill>
                <a:srgbClr val="A34A57"/>
              </a:solidFill>
              <a:latin typeface="Pretendard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8600" y="7899400"/>
            <a:ext cx="2387600" cy="63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07200" y="8051800"/>
            <a:ext cx="193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A34A57"/>
                </a:solidFill>
                <a:ea typeface="Pretendard Medium"/>
              </a:rPr>
              <a:t>정확도</a:t>
            </a:r>
            <a:endParaRPr lang="en-US" sz="1800" b="0" i="0" u="none" strike="noStrike" dirty="0">
              <a:solidFill>
                <a:srgbClr val="A34A57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39900" y="4660900"/>
            <a:ext cx="69469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본 연구의 목표는 화재 상황에서 연기와  화염을 명확히 구분하여 조기 진압을 위해 화재를 검출 가능한 지능형 화재 검출 시스템을 개발하고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환경에서 수집된 화염 </a:t>
            </a:r>
            <a:r>
              <a:rPr lang="en-US" altLang="ko-KR" sz="2000" dirty="0"/>
              <a:t>·  </a:t>
            </a:r>
            <a:r>
              <a:rPr lang="ko-KR" altLang="en-US" sz="2000" dirty="0"/>
              <a:t>연기 데이터를 활용하여</a:t>
            </a:r>
            <a:r>
              <a:rPr lang="en-US" altLang="ko-KR" sz="2000" dirty="0"/>
              <a:t>,</a:t>
            </a:r>
            <a:r>
              <a:rPr lang="ko-KR" altLang="en-US" sz="2000" dirty="0"/>
              <a:t> 딥러닝 사용하여 높은 인식 정확도를 확보하여 실제 현장에서 안정적으로 사용 가능한 화재 검출 시스템 개발하는 것을 최종 목표로 한다</a:t>
            </a:r>
            <a:r>
              <a:rPr lang="en-US" altLang="ko-KR" sz="2000" dirty="0"/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500" y="3213100"/>
            <a:ext cx="7493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A34A57"/>
                </a:solidFill>
                <a:ea typeface="Pretendard SemiBold"/>
              </a:rPr>
              <a:t>개발 목표</a:t>
            </a:r>
            <a:endParaRPr lang="ko-KR" sz="55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402920-1FA3-0700-AA71-7DF0B9B470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r="22416" b="426"/>
          <a:stretch>
            <a:fillRect/>
          </a:stretch>
        </p:blipFill>
        <p:spPr>
          <a:xfrm>
            <a:off x="9639300" y="571500"/>
            <a:ext cx="7619999" cy="9144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D93955-814F-B544-4977-FEE8788D112E}"/>
              </a:ext>
            </a:extLst>
          </p:cNvPr>
          <p:cNvSpPr/>
          <p:nvPr/>
        </p:nvSpPr>
        <p:spPr>
          <a:xfrm>
            <a:off x="11430000" y="3854450"/>
            <a:ext cx="2112793" cy="273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2E9CC1-4D79-0AF4-98C0-DD7B858990ED}"/>
              </a:ext>
            </a:extLst>
          </p:cNvPr>
          <p:cNvSpPr/>
          <p:nvPr/>
        </p:nvSpPr>
        <p:spPr>
          <a:xfrm>
            <a:off x="14181494" y="7048500"/>
            <a:ext cx="1299806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A24A7-9B1E-79AE-B819-5AD2E7953EE5}"/>
              </a:ext>
            </a:extLst>
          </p:cNvPr>
          <p:cNvSpPr txBox="1"/>
          <p:nvPr/>
        </p:nvSpPr>
        <p:spPr>
          <a:xfrm>
            <a:off x="11353800" y="3392785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D09D8-24CE-9C22-39CF-5A795FCB146E}"/>
              </a:ext>
            </a:extLst>
          </p:cNvPr>
          <p:cNvSpPr txBox="1"/>
          <p:nvPr/>
        </p:nvSpPr>
        <p:spPr>
          <a:xfrm>
            <a:off x="14076063" y="6586835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41F144-ADEA-DD86-7A77-0F2040375DC6}"/>
              </a:ext>
            </a:extLst>
          </p:cNvPr>
          <p:cNvSpPr/>
          <p:nvPr/>
        </p:nvSpPr>
        <p:spPr>
          <a:xfrm>
            <a:off x="15620740" y="6819900"/>
            <a:ext cx="60986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5575C-3E11-97DA-C295-B0B3BBDA9B67}"/>
              </a:ext>
            </a:extLst>
          </p:cNvPr>
          <p:cNvSpPr txBox="1"/>
          <p:nvPr/>
        </p:nvSpPr>
        <p:spPr>
          <a:xfrm>
            <a:off x="15486891" y="6356002"/>
            <a:ext cx="87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Fire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E1FC26-61F4-6411-5322-571B41E98559}"/>
              </a:ext>
            </a:extLst>
          </p:cNvPr>
          <p:cNvSpPr/>
          <p:nvPr/>
        </p:nvSpPr>
        <p:spPr>
          <a:xfrm>
            <a:off x="9804400" y="6175375"/>
            <a:ext cx="1299806" cy="1635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BA0C9-534E-0114-FD24-DF29437D86BC}"/>
              </a:ext>
            </a:extLst>
          </p:cNvPr>
          <p:cNvSpPr txBox="1"/>
          <p:nvPr/>
        </p:nvSpPr>
        <p:spPr>
          <a:xfrm>
            <a:off x="9707262" y="5697800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B67FEA-5D0C-98C8-A1F9-750E9AC82B57}"/>
              </a:ext>
            </a:extLst>
          </p:cNvPr>
          <p:cNvSpPr/>
          <p:nvPr/>
        </p:nvSpPr>
        <p:spPr>
          <a:xfrm>
            <a:off x="12763500" y="8146387"/>
            <a:ext cx="2400300" cy="15691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26DE84-0178-9337-6F3A-699AC1721DE3}"/>
              </a:ext>
            </a:extLst>
          </p:cNvPr>
          <p:cNvSpPr txBox="1"/>
          <p:nvPr/>
        </p:nvSpPr>
        <p:spPr>
          <a:xfrm>
            <a:off x="12666362" y="7668812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78BD76-0ACD-3F8C-1C62-EBFABFE41ACF}"/>
              </a:ext>
            </a:extLst>
          </p:cNvPr>
          <p:cNvSpPr/>
          <p:nvPr/>
        </p:nvSpPr>
        <p:spPr>
          <a:xfrm>
            <a:off x="13591296" y="5040644"/>
            <a:ext cx="2400300" cy="19919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15FF9-8D2D-09D6-B7C8-CB031397D7A4}"/>
              </a:ext>
            </a:extLst>
          </p:cNvPr>
          <p:cNvSpPr txBox="1"/>
          <p:nvPr/>
        </p:nvSpPr>
        <p:spPr>
          <a:xfrm>
            <a:off x="13494158" y="4563069"/>
            <a:ext cx="12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Smoke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90400" y="4241800"/>
            <a:ext cx="3759200" cy="3759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220700" y="4775200"/>
            <a:ext cx="148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dirty="0">
                <a:solidFill>
                  <a:srgbClr val="FFFFFF"/>
                </a:solidFill>
                <a:latin typeface="Pretendard SemiBold"/>
              </a:rPr>
              <a:t>L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SemiBold"/>
              </a:rPr>
              <a:t>earning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1400" y="6451600"/>
            <a:ext cx="2984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altLang="en-US" sz="2100" dirty="0">
                <a:solidFill>
                  <a:srgbClr val="FFFFFF"/>
                </a:solidFill>
                <a:latin typeface="Pretendard SemiBold"/>
                <a:ea typeface="Pretendard SemiBold"/>
              </a:rPr>
              <a:t>개발을 위한 학습</a:t>
            </a:r>
            <a:endParaRPr lang="en-US" altLang="ko-KR" sz="2100" dirty="0">
              <a:solidFill>
                <a:srgbClr val="FFFFFF"/>
              </a:solidFill>
              <a:latin typeface="Pretendard SemiBold"/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100" dirty="0">
                <a:solidFill>
                  <a:srgbClr val="FFFFFF"/>
                </a:solidFill>
                <a:latin typeface="Pretendard SemiBold"/>
                <a:ea typeface="Pretendard SemiBold"/>
              </a:rPr>
              <a:t>프로그램 및 자료 소개</a:t>
            </a:r>
            <a:endParaRPr lang="ko-KR" sz="2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06900" y="18034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rgbClr val="A34A57"/>
                </a:solidFill>
                <a:ea typeface="Pretendard SemiBold"/>
              </a:rPr>
              <a:t>프로그램 및 자료</a:t>
            </a:r>
            <a:endParaRPr lang="ko-KR" sz="55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id="{DDBD7773-F19E-39D6-FE78-EA8CAF922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8200" y="5375858"/>
            <a:ext cx="1016000" cy="1016000"/>
          </a:xfrm>
          <a:prstGeom prst="rect">
            <a:avLst/>
          </a:prstGeom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7E24945E-88CF-22A7-B56B-05FBC0FD1C3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id="47" name="Picture 7">
            <a:extLst>
              <a:ext uri="{FF2B5EF4-FFF2-40B4-BE49-F238E27FC236}">
                <a16:creationId xmlns:a16="http://schemas.microsoft.com/office/drawing/2014/main" id="{C2A74831-21DE-479C-F521-9FBF40545BA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86D586C6-F3E9-1B1B-313A-AF34DE7687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83CE33F9-A043-A02D-0211-E2DB28C7EF0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-5400000">
            <a:off x="6007100" y="4229100"/>
            <a:ext cx="1295400" cy="8483600"/>
          </a:xfrm>
          <a:prstGeom prst="rect">
            <a:avLst/>
          </a:prstGeom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691E07C7-6A05-03B1-8973-8E5B3641E43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B5285BBD-5187-6D92-FAC7-D326F9865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1669769A-9E53-4443-9276-D583A1E301B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id="53" name="Picture 19">
            <a:extLst>
              <a:ext uri="{FF2B5EF4-FFF2-40B4-BE49-F238E27FC236}">
                <a16:creationId xmlns:a16="http://schemas.microsoft.com/office/drawing/2014/main" id="{FD371959-C93A-84B2-B4A2-74F55CF85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11518900" y="6286500"/>
            <a:ext cx="571500" cy="12700"/>
          </a:xfrm>
          <a:prstGeom prst="rect">
            <a:avLst/>
          </a:prstGeom>
        </p:spPr>
      </p:pic>
      <p:sp>
        <p:nvSpPr>
          <p:cNvPr id="54" name="TextBox 20">
            <a:extLst>
              <a:ext uri="{FF2B5EF4-FFF2-40B4-BE49-F238E27FC236}">
                <a16:creationId xmlns:a16="http://schemas.microsoft.com/office/drawing/2014/main" id="{49091334-5BAB-429D-D892-010A618C305E}"/>
              </a:ext>
            </a:extLst>
          </p:cNvPr>
          <p:cNvSpPr txBox="1"/>
          <p:nvPr/>
        </p:nvSpPr>
        <p:spPr>
          <a:xfrm>
            <a:off x="2959100" y="36957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100" dirty="0" err="1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Colab</a:t>
            </a:r>
            <a:endParaRPr lang="en-US" altLang="ko-KR" sz="21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AF5553AF-72D8-79A8-8D58-78282CC683FC}"/>
              </a:ext>
            </a:extLst>
          </p:cNvPr>
          <p:cNvSpPr txBox="1"/>
          <p:nvPr/>
        </p:nvSpPr>
        <p:spPr>
          <a:xfrm>
            <a:off x="2933700" y="4216400"/>
            <a:ext cx="5715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구글에서 제공하는 클라우드 기반의 주피터 노트북 개발환경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6" name="TextBox 22">
            <a:extLst>
              <a:ext uri="{FF2B5EF4-FFF2-40B4-BE49-F238E27FC236}">
                <a16:creationId xmlns:a16="http://schemas.microsoft.com/office/drawing/2014/main" id="{5E858E62-36B7-0D7C-F1F1-BC6A54EE0881}"/>
              </a:ext>
            </a:extLst>
          </p:cNvPr>
          <p:cNvSpPr txBox="1"/>
          <p:nvPr/>
        </p:nvSpPr>
        <p:spPr>
          <a:xfrm>
            <a:off x="2933700" y="5600700"/>
            <a:ext cx="720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roboflow.com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에서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</a:rPr>
              <a:t>kursach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의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24-12-23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산불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Data Set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사용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65046415-62DB-BFD5-5F90-E308B440AFFC}"/>
              </a:ext>
            </a:extLst>
          </p:cNvPr>
          <p:cNvSpPr txBox="1"/>
          <p:nvPr/>
        </p:nvSpPr>
        <p:spPr>
          <a:xfrm>
            <a:off x="2959100" y="51435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100" dirty="0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Data Set</a:t>
            </a:r>
            <a:endParaRPr lang="en-US" altLang="ko-KR" sz="21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741431D8-5DA3-2F68-CB7E-D95FF3E44BBF}"/>
              </a:ext>
            </a:extLst>
          </p:cNvPr>
          <p:cNvSpPr txBox="1"/>
          <p:nvPr/>
        </p:nvSpPr>
        <p:spPr>
          <a:xfrm>
            <a:off x="2933700" y="7124700"/>
            <a:ext cx="594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</a:rPr>
              <a:t>객체 탐지 모델 학습을 위한 이미지 </a:t>
            </a:r>
            <a:r>
              <a:rPr lang="ko-KR" altLang="en-US" sz="1800" b="0" i="0" u="none" strike="noStrike" dirty="0" err="1">
                <a:solidFill>
                  <a:srgbClr val="2C2C2C"/>
                </a:solidFill>
                <a:latin typeface="Pretendard Regular"/>
              </a:rPr>
              <a:t>라벨링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 그래픽 도구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CD4B7E3B-C1DB-7788-CA81-2CBF22D84BA1}"/>
              </a:ext>
            </a:extLst>
          </p:cNvPr>
          <p:cNvSpPr txBox="1"/>
          <p:nvPr/>
        </p:nvSpPr>
        <p:spPr>
          <a:xfrm>
            <a:off x="2959100" y="65913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100" dirty="0" err="1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labelimg</a:t>
            </a:r>
            <a:endParaRPr lang="en-US" altLang="ko-KR" sz="21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518EEC29-370D-3323-D389-531566163EC9}"/>
              </a:ext>
            </a:extLst>
          </p:cNvPr>
          <p:cNvSpPr txBox="1"/>
          <p:nvPr/>
        </p:nvSpPr>
        <p:spPr>
          <a:xfrm>
            <a:off x="2933700" y="8496300"/>
            <a:ext cx="720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객체 탐지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인스턴스 분할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이미지 분류 등 다양한 작업 지원 모델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0FA1257F-A518-5CF5-1451-60FF5ED7CA9E}"/>
              </a:ext>
            </a:extLst>
          </p:cNvPr>
          <p:cNvSpPr txBox="1"/>
          <p:nvPr/>
        </p:nvSpPr>
        <p:spPr>
          <a:xfrm>
            <a:off x="2959100" y="80391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100" dirty="0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yolo v8m</a:t>
            </a:r>
            <a:endParaRPr lang="en-US" altLang="ko-KR" sz="21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pic>
        <p:nvPicPr>
          <p:cNvPr id="62" name="Picture 30">
            <a:extLst>
              <a:ext uri="{FF2B5EF4-FFF2-40B4-BE49-F238E27FC236}">
                <a16:creationId xmlns:a16="http://schemas.microsoft.com/office/drawing/2014/main" id="{490A356F-736B-A037-44B8-23A24DFC8D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id="63" name="Picture 31">
            <a:extLst>
              <a:ext uri="{FF2B5EF4-FFF2-40B4-BE49-F238E27FC236}">
                <a16:creationId xmlns:a16="http://schemas.microsoft.com/office/drawing/2014/main" id="{65C9C9A0-D7FC-3AEE-4AE4-3EB16A3EA7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id="64" name="Picture 32">
            <a:extLst>
              <a:ext uri="{FF2B5EF4-FFF2-40B4-BE49-F238E27FC236}">
                <a16:creationId xmlns:a16="http://schemas.microsoft.com/office/drawing/2014/main" id="{59EA3FA4-A8E4-F2EE-6D86-7136804F88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id="65" name="Picture 33">
            <a:extLst>
              <a:ext uri="{FF2B5EF4-FFF2-40B4-BE49-F238E27FC236}">
                <a16:creationId xmlns:a16="http://schemas.microsoft.com/office/drawing/2014/main" id="{B860DB8B-AF79-27C1-11CB-ECC33F4BC3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7700" y="8432800"/>
            <a:ext cx="1397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94DC1-6713-4554-5060-4646EDB58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4845E7-9979-4643-EBC2-D5D526E0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D6E1FC-D424-FC27-A8AF-DED7648E2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56515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86AECE-9ADC-4BAF-A2AF-5404B5577E4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DA26397-CEC7-0C99-4267-E880A9491842}"/>
              </a:ext>
            </a:extLst>
          </p:cNvPr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22F1BBD-8871-3F56-36DD-15970FDF2AAD}"/>
              </a:ext>
            </a:extLst>
          </p:cNvPr>
          <p:cNvSpPr txBox="1"/>
          <p:nvPr/>
        </p:nvSpPr>
        <p:spPr>
          <a:xfrm>
            <a:off x="4348117" y="81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500" b="1" i="0" u="none" strike="noStrike" dirty="0">
                <a:solidFill>
                  <a:srgbClr val="A34A57"/>
                </a:solidFill>
                <a:ea typeface="Pretendard SemiBold"/>
              </a:rPr>
              <a:t>Yolo v8m</a:t>
            </a:r>
            <a:endParaRPr lang="ko-KR" sz="5500" b="1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3CD390-B1A5-1774-F739-41EB36F56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98676"/>
            <a:ext cx="8201430" cy="7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B6C7F-3C1F-CA63-280B-2CBAF9D5C8F3}"/>
              </a:ext>
            </a:extLst>
          </p:cNvPr>
          <p:cNvSpPr txBox="1"/>
          <p:nvPr/>
        </p:nvSpPr>
        <p:spPr>
          <a:xfrm>
            <a:off x="3203514" y="2171700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0AF4B-F9B7-0241-6ADD-3017FBC6551E}"/>
              </a:ext>
            </a:extLst>
          </p:cNvPr>
          <p:cNvSpPr txBox="1"/>
          <p:nvPr/>
        </p:nvSpPr>
        <p:spPr>
          <a:xfrm>
            <a:off x="6400800" y="3631168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58AA1-9C09-8405-7158-E48EF390B7E0}"/>
              </a:ext>
            </a:extLst>
          </p:cNvPr>
          <p:cNvSpPr txBox="1"/>
          <p:nvPr/>
        </p:nvSpPr>
        <p:spPr>
          <a:xfrm>
            <a:off x="5867400" y="2019300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34130-F247-06DE-8FE0-E1EA3C7C2BEE}"/>
              </a:ext>
            </a:extLst>
          </p:cNvPr>
          <p:cNvSpPr txBox="1"/>
          <p:nvPr/>
        </p:nvSpPr>
        <p:spPr>
          <a:xfrm>
            <a:off x="8156514" y="3771900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B90BB-863B-8CFB-A597-ECD79C1CEC4F}"/>
              </a:ext>
            </a:extLst>
          </p:cNvPr>
          <p:cNvSpPr txBox="1"/>
          <p:nvPr/>
        </p:nvSpPr>
        <p:spPr>
          <a:xfrm>
            <a:off x="9848819" y="2450107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9B4A7-DA0B-3DF5-6FB5-D89F5B96181E}"/>
              </a:ext>
            </a:extLst>
          </p:cNvPr>
          <p:cNvSpPr txBox="1"/>
          <p:nvPr/>
        </p:nvSpPr>
        <p:spPr>
          <a:xfrm>
            <a:off x="9848819" y="4085669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8AD9D-670D-6EBD-6D33-23F61034BA74}"/>
              </a:ext>
            </a:extLst>
          </p:cNvPr>
          <p:cNvSpPr txBox="1"/>
          <p:nvPr/>
        </p:nvSpPr>
        <p:spPr>
          <a:xfrm>
            <a:off x="9848819" y="5637589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B6CD1-E7E9-E5D3-E454-E7C00FBE7404}"/>
              </a:ext>
            </a:extLst>
          </p:cNvPr>
          <p:cNvSpPr txBox="1"/>
          <p:nvPr/>
        </p:nvSpPr>
        <p:spPr>
          <a:xfrm>
            <a:off x="9842469" y="7002541"/>
            <a:ext cx="301686" cy="369332"/>
          </a:xfrm>
          <a:prstGeom prst="rect">
            <a:avLst/>
          </a:prstGeom>
          <a:solidFill>
            <a:srgbClr val="A34A57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3BE8F-0598-9D53-7820-1604E23E94B7}"/>
              </a:ext>
            </a:extLst>
          </p:cNvPr>
          <p:cNvSpPr txBox="1"/>
          <p:nvPr/>
        </p:nvSpPr>
        <p:spPr>
          <a:xfrm>
            <a:off x="10380693" y="2400300"/>
            <a:ext cx="9148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이전 버전보다 </a:t>
            </a:r>
            <a:r>
              <a:rPr lang="en-US" altLang="ko-KR" b="1" dirty="0"/>
              <a:t>C2f </a:t>
            </a:r>
            <a:r>
              <a:rPr lang="ko-KR" altLang="en-US" b="1" dirty="0"/>
              <a:t>모듈</a:t>
            </a:r>
            <a:r>
              <a:rPr lang="en-US" altLang="ko-KR" b="1" dirty="0"/>
              <a:t>(</a:t>
            </a:r>
            <a:r>
              <a:rPr lang="ko-KR" altLang="en-US" b="1" dirty="0"/>
              <a:t>노란색 블록</a:t>
            </a:r>
            <a:r>
              <a:rPr lang="en-US" altLang="ko-KR" b="1" dirty="0"/>
              <a:t>)</a:t>
            </a:r>
            <a:r>
              <a:rPr lang="ko-KR" altLang="en-US" dirty="0"/>
              <a:t> 이 추가되어</a:t>
            </a:r>
            <a:br>
              <a:rPr lang="ko-KR" altLang="en-US" dirty="0"/>
            </a:br>
            <a:r>
              <a:rPr lang="ko-KR" altLang="en-US" dirty="0"/>
              <a:t>특징을 더 깊이 추출하면서도 </a:t>
            </a:r>
            <a:r>
              <a:rPr lang="ko-KR" altLang="en-US" b="1" dirty="0"/>
              <a:t>연산 속도는 줄어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실시간 처리 성능이 향상</a:t>
            </a:r>
            <a:r>
              <a:rPr lang="ko-KR" altLang="en-US" dirty="0"/>
              <a:t>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8A25E-6BAC-88BA-A1B2-44D9A3E4B99C}"/>
              </a:ext>
            </a:extLst>
          </p:cNvPr>
          <p:cNvSpPr txBox="1"/>
          <p:nvPr/>
        </p:nvSpPr>
        <p:spPr>
          <a:xfrm>
            <a:off x="10382341" y="5563969"/>
            <a:ext cx="9501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가운데의 </a:t>
            </a:r>
            <a:r>
              <a:rPr lang="en-US" altLang="ko-KR" b="1" dirty="0"/>
              <a:t>SPPF </a:t>
            </a:r>
            <a:r>
              <a:rPr lang="ko-KR" altLang="en-US" b="1" dirty="0"/>
              <a:t>모듈</a:t>
            </a:r>
            <a:r>
              <a:rPr lang="ko-KR" altLang="en-US" dirty="0"/>
              <a:t>은 여러 크기의 물체를 동시에 인식할 수 있게 해</a:t>
            </a:r>
            <a:br>
              <a:rPr lang="ko-KR" altLang="en-US" dirty="0"/>
            </a:br>
            <a:r>
              <a:rPr lang="ko-KR" altLang="en-US" b="1" dirty="0"/>
              <a:t>다양한 크기의 객체 검출 정확도</a:t>
            </a:r>
            <a:r>
              <a:rPr lang="ko-KR" altLang="en-US" dirty="0"/>
              <a:t>를 높여줍니다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1BFE0-0C65-67AB-BA92-907AAC8EF4A9}"/>
              </a:ext>
            </a:extLst>
          </p:cNvPr>
          <p:cNvSpPr txBox="1"/>
          <p:nvPr/>
        </p:nvSpPr>
        <p:spPr>
          <a:xfrm>
            <a:off x="10391775" y="4019073"/>
            <a:ext cx="967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Head </a:t>
            </a:r>
            <a:r>
              <a:rPr lang="ko-KR" altLang="en-US" b="1" dirty="0"/>
              <a:t>구조</a:t>
            </a:r>
            <a:r>
              <a:rPr lang="ko-KR" altLang="en-US" dirty="0"/>
              <a:t>는 </a:t>
            </a:r>
            <a:r>
              <a:rPr lang="en-US" altLang="ko-KR" b="1" dirty="0"/>
              <a:t>Anchor-Free </a:t>
            </a:r>
            <a:r>
              <a:rPr lang="ko-KR" altLang="en-US" b="1" dirty="0"/>
              <a:t>방식</a:t>
            </a:r>
            <a:r>
              <a:rPr lang="ko-KR" altLang="en-US" dirty="0"/>
              <a:t>으로 단순화되어</a:t>
            </a:r>
            <a:br>
              <a:rPr lang="ko-KR" altLang="en-US" dirty="0"/>
            </a:br>
            <a:r>
              <a:rPr lang="ko-KR" altLang="en-US" dirty="0"/>
              <a:t>객체의 위치와 크기를 직접 예측하기 때문에</a:t>
            </a:r>
            <a:br>
              <a:rPr lang="ko-KR" altLang="en-US" dirty="0"/>
            </a:br>
            <a:r>
              <a:rPr lang="ko-KR" altLang="en-US" b="1" dirty="0"/>
              <a:t>학습 속도와 예측 안정성</a:t>
            </a:r>
            <a:r>
              <a:rPr lang="ko-KR" altLang="en-US" dirty="0"/>
              <a:t>이 개선되었습니다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B73F1-9A55-96EC-AF29-791B5DF178FE}"/>
              </a:ext>
            </a:extLst>
          </p:cNvPr>
          <p:cNvSpPr txBox="1"/>
          <p:nvPr/>
        </p:nvSpPr>
        <p:spPr>
          <a:xfrm>
            <a:off x="10420350" y="6896100"/>
            <a:ext cx="977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BatchNorm2d</a:t>
            </a:r>
            <a:r>
              <a:rPr lang="ko-KR" altLang="en-US" dirty="0"/>
              <a:t>와 </a:t>
            </a:r>
            <a:r>
              <a:rPr lang="en-US" altLang="ko-KR" b="1" dirty="0" err="1"/>
              <a:t>SiLU</a:t>
            </a:r>
            <a:r>
              <a:rPr lang="en-US" altLang="ko-KR" b="1" dirty="0"/>
              <a:t> </a:t>
            </a:r>
            <a:r>
              <a:rPr lang="ko-KR" altLang="en-US" b="1" dirty="0"/>
              <a:t>활성화 함수</a:t>
            </a:r>
            <a:r>
              <a:rPr lang="ko-KR" altLang="en-US" dirty="0"/>
              <a:t>는</a:t>
            </a:r>
            <a:br>
              <a:rPr lang="ko-KR" altLang="en-US" dirty="0"/>
            </a:br>
            <a:r>
              <a:rPr lang="ko-KR" altLang="en-US" dirty="0"/>
              <a:t>학습을 </a:t>
            </a:r>
            <a:r>
              <a:rPr lang="ko-KR" altLang="en-US" dirty="0" err="1"/>
              <a:t>안정화시켜</a:t>
            </a:r>
            <a:r>
              <a:rPr lang="ko-KR" altLang="en-US" dirty="0"/>
              <a:t> </a:t>
            </a:r>
            <a:r>
              <a:rPr lang="ko-KR" altLang="en-US" b="1" dirty="0"/>
              <a:t>모델의 정확도 향상</a:t>
            </a:r>
            <a:r>
              <a:rPr lang="ko-KR" altLang="en-US" dirty="0"/>
              <a:t>에 기여합니다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796F7-9CAC-BC99-FC70-544EBFFDB4D1}"/>
              </a:ext>
            </a:extLst>
          </p:cNvPr>
          <p:cNvSpPr txBox="1"/>
          <p:nvPr/>
        </p:nvSpPr>
        <p:spPr>
          <a:xfrm>
            <a:off x="9782265" y="8110021"/>
            <a:ext cx="10101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모델은 </a:t>
            </a:r>
            <a:r>
              <a:rPr lang="en-US" altLang="ko-KR" dirty="0"/>
              <a:t>Backbone</a:t>
            </a:r>
            <a:r>
              <a:rPr lang="ko-KR" altLang="en-US" dirty="0"/>
              <a:t>의 </a:t>
            </a:r>
            <a:r>
              <a:rPr lang="en-US" altLang="ko-KR" dirty="0"/>
              <a:t>C2f </a:t>
            </a:r>
            <a:r>
              <a:rPr lang="ko-KR" altLang="en-US" dirty="0"/>
              <a:t>구조와 </a:t>
            </a:r>
            <a:r>
              <a:rPr lang="en-US" altLang="ko-KR" dirty="0"/>
              <a:t>SPPF </a:t>
            </a:r>
            <a:r>
              <a:rPr lang="ko-KR" altLang="en-US" dirty="0"/>
              <a:t>모듈을 통해 속도와 정확도를 높였고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Head </a:t>
            </a:r>
            <a:r>
              <a:rPr lang="ko-KR" altLang="en-US" dirty="0"/>
              <a:t>부분에서 </a:t>
            </a:r>
            <a:r>
              <a:rPr lang="en-US" altLang="ko-KR" dirty="0"/>
              <a:t>Anchor-Free </a:t>
            </a:r>
            <a:r>
              <a:rPr lang="ko-KR" altLang="en-US" dirty="0"/>
              <a:t>방식으로 단순하면서도 정밀한 객체 검출이</a:t>
            </a:r>
            <a:endParaRPr lang="en-US" altLang="ko-KR" dirty="0"/>
          </a:p>
          <a:p>
            <a:r>
              <a:rPr lang="ko-KR" altLang="en-US" dirty="0"/>
              <a:t>가능하여 다른 모델 보다 속도나 정확도 측면에서 </a:t>
            </a:r>
            <a:endParaRPr lang="en-US" altLang="ko-KR" dirty="0"/>
          </a:p>
          <a:p>
            <a:r>
              <a:rPr lang="ko-KR" altLang="en-US" dirty="0"/>
              <a:t>화염과 연기 검출에 적합하여</a:t>
            </a:r>
            <a:r>
              <a:rPr lang="en-US" altLang="ko-KR" dirty="0"/>
              <a:t> YOLOv8</a:t>
            </a:r>
            <a:r>
              <a:rPr lang="ko-KR" altLang="en-US" dirty="0"/>
              <a:t>을 채택했습니다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6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62100" y="3822700"/>
            <a:ext cx="4826000" cy="530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822700"/>
            <a:ext cx="48260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3784600"/>
            <a:ext cx="1143000" cy="60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Dataset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을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</a:rPr>
              <a:t>Labelimg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로 가져와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dirty="0">
                <a:solidFill>
                  <a:srgbClr val="2C2C2C"/>
                </a:solidFill>
                <a:latin typeface="Pretendard Regular"/>
              </a:rPr>
              <a:t>산불 및 연기 </a:t>
            </a:r>
            <a:r>
              <a:rPr lang="en-US" altLang="ko-KR" dirty="0"/>
              <a:t>Bounding Box </a:t>
            </a:r>
          </a:p>
          <a:p>
            <a:pPr lvl="0" algn="ctr">
              <a:lnSpc>
                <a:spcPct val="141100"/>
              </a:lnSpc>
            </a:pPr>
            <a:r>
              <a:rPr lang="ko-KR" altLang="en-US" dirty="0"/>
              <a:t>위치 및 클래스 확인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50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100" dirty="0">
                <a:solidFill>
                  <a:schemeClr val="accent2">
                    <a:lumMod val="50000"/>
                  </a:schemeClr>
                </a:solidFill>
                <a:latin typeface="Pretendard SemiBold"/>
              </a:rPr>
              <a:t>Dataset</a:t>
            </a:r>
            <a:r>
              <a:rPr lang="en-US" altLang="ko-KR" sz="2100" dirty="0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 / </a:t>
            </a:r>
            <a:r>
              <a:rPr lang="en-US" altLang="ko-KR" sz="2100" dirty="0" err="1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Labelimg</a:t>
            </a:r>
            <a:endParaRPr lang="en-US" altLang="ko-KR" sz="21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4500" y="3822700"/>
            <a:ext cx="4826000" cy="530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3822700"/>
            <a:ext cx="4826000" cy="275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3784600"/>
            <a:ext cx="1143000" cy="609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977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Colab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환경설정 후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( Python &gt; T4 GPU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사용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)</a:t>
            </a:r>
          </a:p>
          <a:p>
            <a:pPr lvl="0" algn="ctr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Dataset,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data.yaml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파일 생성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]</a:t>
            </a:r>
          </a:p>
          <a:p>
            <a:pPr lvl="0" algn="ctr">
              <a:lnSpc>
                <a:spcPct val="1411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※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개발 환경상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Colab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사용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501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dirty="0" err="1">
                <a:solidFill>
                  <a:schemeClr val="accent2">
                    <a:lumMod val="50000"/>
                  </a:schemeClr>
                </a:solidFill>
                <a:latin typeface="Pretendard SemiBold"/>
              </a:rPr>
              <a:t>Colab</a:t>
            </a:r>
            <a:endParaRPr lang="en-US" sz="2100" b="0" i="0" u="none" strike="noStrike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39600" y="3822700"/>
            <a:ext cx="4826000" cy="530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39600" y="3822700"/>
            <a:ext cx="4826000" cy="275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1100" y="3784600"/>
            <a:ext cx="1143000" cy="60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301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alt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Colab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 을 통해 </a:t>
            </a:r>
            <a:r>
              <a:rPr lang="en-US" altLang="ko-KR" sz="1800" b="0" i="0" u="none" strike="noStrike" dirty="0">
                <a:solidFill>
                  <a:srgbClr val="2C2C2C"/>
                </a:solidFill>
                <a:ea typeface="Pretendard Regular"/>
              </a:rPr>
              <a:t>yolo v8 </a:t>
            </a:r>
          </a:p>
          <a:p>
            <a:pPr lvl="0" algn="ctr">
              <a:lnSpc>
                <a:spcPct val="141100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설치 및 </a:t>
            </a:r>
            <a:r>
              <a:rPr 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Training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후 결과 확인</a:t>
            </a:r>
            <a:r>
              <a:rPr 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및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대시보드로 시각화 및 </a:t>
            </a:r>
            <a:r>
              <a:rPr lang="ko-KR" altLang="en-US" sz="1800" b="0" i="0" u="none" strike="noStrike" dirty="0" err="1">
                <a:solidFill>
                  <a:srgbClr val="2C2C2C"/>
                </a:solidFill>
                <a:latin typeface="Pretendard Regular"/>
                <a:ea typeface="Pretendard Regular"/>
              </a:rPr>
              <a:t>텔레그램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 연동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952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chemeClr val="accent2">
                    <a:lumMod val="50000"/>
                  </a:schemeClr>
                </a:solidFill>
                <a:latin typeface="Pretendard SemiBold"/>
              </a:rPr>
              <a:t>yolo v8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A34A57"/>
                </a:solidFill>
                <a:ea typeface="Pretendard SemiBold"/>
              </a:rPr>
              <a:t>모델 학습 과정</a:t>
            </a:r>
            <a:endParaRPr lang="ko-KR" sz="5500" b="0" i="0" u="none" strike="noStrike" dirty="0">
              <a:solidFill>
                <a:srgbClr val="A34A57"/>
              </a:solidFill>
              <a:ea typeface="Pretendard Semi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5F42EEE-BB5B-60AA-0AC9-9FAE089AF0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2100" y="3840750"/>
            <a:ext cx="4826000" cy="27378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D933793-B49E-4CE1-B31B-B868A43CA4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6900" y="3813368"/>
            <a:ext cx="4847193" cy="27559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BF675D9-7001-74CC-759E-E18DD97FCA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20315"/>
          <a:stretch>
            <a:fillRect/>
          </a:stretch>
        </p:blipFill>
        <p:spPr>
          <a:xfrm>
            <a:off x="9067800" y="3820367"/>
            <a:ext cx="2540652" cy="27489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0DF264E-D599-8DA2-363E-E49945FFFA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4500" y="3835400"/>
            <a:ext cx="2273300" cy="27338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881FD31-9D70-61B4-1049-A783702E8BA0}"/>
              </a:ext>
            </a:extLst>
          </p:cNvPr>
          <p:cNvSpPr txBox="1"/>
          <p:nvPr/>
        </p:nvSpPr>
        <p:spPr>
          <a:xfrm>
            <a:off x="11993081" y="3556000"/>
            <a:ext cx="530431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Yolo v8 = </a:t>
            </a:r>
            <a:r>
              <a:rPr lang="ko-KR" altLang="en-US" sz="1300" dirty="0"/>
              <a:t>빠른 탐지 속도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활용 가능</a:t>
            </a:r>
            <a:r>
              <a:rPr lang="en-US" altLang="ko-KR" sz="1300" dirty="0"/>
              <a:t>, </a:t>
            </a:r>
            <a:r>
              <a:rPr lang="ko-KR" altLang="en-US" sz="1300" dirty="0"/>
              <a:t>비교적 높은 정확도 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078F159-519A-5891-4EA6-676CB5DDA6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14852" y="3797468"/>
            <a:ext cx="4859241" cy="533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BC2B3-F0A5-2861-23CC-7085254E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FDB52D-C3F9-7FBF-4364-B2C4E4DD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EE8629-FBEF-6A69-6DC9-20FABAA0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58061F-95B5-A46C-D6DA-A131615BD9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2C3DE00-929A-D05B-9E9A-7FA74ADFA050}"/>
              </a:ext>
            </a:extLst>
          </p:cNvPr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3DCEAAAA-04A8-CA0A-A4A1-E96E8189F53D}"/>
              </a:ext>
            </a:extLst>
          </p:cNvPr>
          <p:cNvSpPr txBox="1"/>
          <p:nvPr/>
        </p:nvSpPr>
        <p:spPr>
          <a:xfrm>
            <a:off x="533400" y="2147006"/>
            <a:ext cx="6400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Pretendard SemiBold"/>
              </a:rPr>
              <a:t>Dataset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 / </a:t>
            </a:r>
            <a:r>
              <a:rPr lang="en-US" altLang="ko-KR" sz="3600" dirty="0" err="1">
                <a:solidFill>
                  <a:schemeClr val="accent2">
                    <a:lumMod val="50000"/>
                  </a:schemeClr>
                </a:solidFill>
                <a:latin typeface="Pretendard SemiBold"/>
                <a:ea typeface="Pretendard SemiBold"/>
              </a:rPr>
              <a:t>Labelimg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AA42B-360F-AA67-F9A9-60539A1FDAF7}"/>
              </a:ext>
            </a:extLst>
          </p:cNvPr>
          <p:cNvSpPr txBox="1"/>
          <p:nvPr/>
        </p:nvSpPr>
        <p:spPr>
          <a:xfrm>
            <a:off x="1752600" y="2716768"/>
            <a:ext cx="1010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가져온 화재 </a:t>
            </a:r>
            <a:r>
              <a:rPr lang="en-US" altLang="ko-KR" dirty="0"/>
              <a:t>dataset </a:t>
            </a:r>
            <a:r>
              <a:rPr lang="ko-KR" altLang="en-US" dirty="0"/>
              <a:t>이미지 </a:t>
            </a:r>
            <a:r>
              <a:rPr lang="en-US" altLang="ko-KR" dirty="0"/>
              <a:t>24,984</a:t>
            </a:r>
            <a:r>
              <a:rPr lang="ko-KR" altLang="en-US" dirty="0"/>
              <a:t>장을 토대로 화염</a:t>
            </a:r>
            <a:r>
              <a:rPr lang="en-US" altLang="ko-KR" dirty="0"/>
              <a:t>&amp;</a:t>
            </a:r>
            <a:r>
              <a:rPr lang="ko-KR" altLang="en-US" dirty="0"/>
              <a:t>연기 라벨링을 체크하였습니다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5F6AE0D1-D607-79A0-04DE-B0674EDB25B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32374" y="3467100"/>
            <a:ext cx="14955426" cy="585079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293D18-2169-889B-759C-AD1244EF5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86" y="5006235"/>
            <a:ext cx="2514600" cy="139068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8F269E3-478B-22A6-A029-08C8390A4D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386" y="6396918"/>
            <a:ext cx="2504627" cy="140381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E00AEEA-5DBC-94D1-2868-9B6046EDE8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4386" y="7800729"/>
            <a:ext cx="2481669" cy="13906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21F17D6-9B68-96E8-6CAC-8914EEFFF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6020" y="3646636"/>
            <a:ext cx="2427404" cy="13596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930EE02-F733-D9F7-F160-F61CC63269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6020" y="5006233"/>
            <a:ext cx="2427404" cy="136145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306AB82-7538-9E60-076F-5DAE6667BE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088" y="6364445"/>
            <a:ext cx="2427404" cy="142736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DE63D90-DE35-12A8-3CC1-8993F7BDAD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6055" y="7781600"/>
            <a:ext cx="2419926" cy="14242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F0AE38E-69AD-F30F-90B5-C056A33469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3424" y="3646635"/>
            <a:ext cx="2426198" cy="135959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3B01715-51F5-8A68-D692-C504679EB0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6417" y="5006233"/>
            <a:ext cx="2427403" cy="135791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7466E5F-48FA-5099-BA66-81AC3AB636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44752" y="3646007"/>
            <a:ext cx="2423506" cy="13586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CF4CAB4-A311-DA65-120C-F316ADE8D6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3848" y="4987204"/>
            <a:ext cx="2434409" cy="143150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D7CCB81-F25D-9910-7AB2-9CB2ED90AE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63575" y="3646007"/>
            <a:ext cx="2409305" cy="135013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BBC7443-A72F-C4BA-CE31-F0416FB5CF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63549" y="3717903"/>
            <a:ext cx="2492077" cy="133279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0029180-B5C6-D8A3-A282-CCED1C8311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54244" y="4991100"/>
            <a:ext cx="2409305" cy="139780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F8CBDC1-FD10-2E72-26ED-E094D10370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82210" y="5015160"/>
            <a:ext cx="2473416" cy="13657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298719-2828-BF9C-F8CD-C1ECB7072B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84386" y="3646635"/>
            <a:ext cx="2514600" cy="13596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365E86CA-2C3D-F144-B984-6B361EC822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88456" y="6375766"/>
            <a:ext cx="4854990" cy="28320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BE614A71-593F-C007-F701-BA1EAB8A10C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05689" y="6400955"/>
            <a:ext cx="4592226" cy="279476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676D090-D5B4-A866-9CBD-AC896470042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93634" y="6346441"/>
            <a:ext cx="2447221" cy="14861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58E38FF-E75C-C52C-EB7D-0FDB1B61B2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97792" y="7808554"/>
            <a:ext cx="2427403" cy="13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2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FB51A-0363-1FE7-CAB7-79BA54E1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CD05C1-C894-4B6B-EF2E-1488341F2F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0B0947-C0CE-B359-C09A-FEF8C3A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BD20292-C0EE-6B1F-D491-2EA64B1661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3C489CC-06A3-4FE6-D519-75EC9D8F7620}"/>
              </a:ext>
            </a:extLst>
          </p:cNvPr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8C80FD-AF48-4962-1E0E-7397F0039824}"/>
              </a:ext>
            </a:extLst>
          </p:cNvPr>
          <p:cNvSpPr txBox="1"/>
          <p:nvPr/>
        </p:nvSpPr>
        <p:spPr>
          <a:xfrm>
            <a:off x="1308100" y="1911871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b="1" i="0" u="none" strike="noStrike" dirty="0">
                <a:solidFill>
                  <a:schemeClr val="accent2">
                    <a:lumMod val="50000"/>
                  </a:schemeClr>
                </a:solidFill>
                <a:ea typeface="Pretendard SemiBold"/>
              </a:rPr>
              <a:t>모델 학습</a:t>
            </a:r>
            <a:endParaRPr lang="ko-KR" sz="3600" b="1" i="0" u="none" strike="noStrike" dirty="0">
              <a:solidFill>
                <a:schemeClr val="accent2">
                  <a:lumMod val="50000"/>
                </a:schemeClr>
              </a:solidFill>
              <a:ea typeface="Pretendar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CE95A-F0DC-EE17-0D6D-62B7929ECBC2}"/>
              </a:ext>
            </a:extLst>
          </p:cNvPr>
          <p:cNvSpPr txBox="1"/>
          <p:nvPr/>
        </p:nvSpPr>
        <p:spPr>
          <a:xfrm>
            <a:off x="1219200" y="2792968"/>
            <a:ext cx="15990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Training</a:t>
            </a:r>
            <a:r>
              <a:rPr lang="ko-KR" altLang="en-US" dirty="0"/>
              <a:t> 후 그래프를 통해 보면 정확도가 </a:t>
            </a:r>
            <a:r>
              <a:rPr lang="en-US" altLang="ko-KR" dirty="0"/>
              <a:t>1</a:t>
            </a:r>
            <a:r>
              <a:rPr lang="ko-KR" altLang="en-US" dirty="0"/>
              <a:t>로 수렴하며 재현율이 높다가 확신도가 </a:t>
            </a:r>
            <a:r>
              <a:rPr lang="en-US" altLang="ko-KR" dirty="0"/>
              <a:t>1 </a:t>
            </a:r>
            <a:r>
              <a:rPr lang="ko-KR" altLang="en-US" dirty="0"/>
              <a:t>에서 점점 낮아지면서  결과값을 추출한다는 것을 </a:t>
            </a:r>
            <a:r>
              <a:rPr lang="ko-KR" altLang="en-US" dirty="0" err="1"/>
              <a:t>알수있다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CBDE5FC3-5719-6171-B39B-24E18040FF1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5255" y="3477548"/>
            <a:ext cx="2253602" cy="6020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1D3D0D0-C70C-2F32-99B3-DC87E706996B}"/>
              </a:ext>
            </a:extLst>
          </p:cNvPr>
          <p:cNvSpPr txBox="1"/>
          <p:nvPr/>
        </p:nvSpPr>
        <p:spPr>
          <a:xfrm>
            <a:off x="8327053" y="3605580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모델 트레이닝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13D59B5C-7E1F-2B08-23CB-F810CF078C3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9800" y="3490443"/>
            <a:ext cx="2253602" cy="6020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87141DD-2C74-4558-9043-DA58DC008F3B}"/>
              </a:ext>
            </a:extLst>
          </p:cNvPr>
          <p:cNvSpPr txBox="1"/>
          <p:nvPr/>
        </p:nvSpPr>
        <p:spPr>
          <a:xfrm>
            <a:off x="2304402" y="3618475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데이터셋 불러오기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B074CBE2-6536-74FE-8B94-EE91E49C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12398" y="3477548"/>
            <a:ext cx="2253602" cy="6020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5BD0AEA-D87D-E44B-9AE8-CF065DB74FC1}"/>
              </a:ext>
            </a:extLst>
          </p:cNvPr>
          <p:cNvSpPr txBox="1"/>
          <p:nvPr/>
        </p:nvSpPr>
        <p:spPr>
          <a:xfrm>
            <a:off x="5207000" y="3605580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데이터셋 불러오기</a:t>
            </a:r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D4BEBF7F-D356-4767-D9B1-51049A0D123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525606" y="3778620"/>
            <a:ext cx="596900" cy="12700"/>
          </a:xfrm>
          <a:prstGeom prst="rect">
            <a:avLst/>
          </a:prstGeom>
        </p:spPr>
      </p:pic>
      <p:pic>
        <p:nvPicPr>
          <p:cNvPr id="46" name="Picture 31">
            <a:extLst>
              <a:ext uri="{FF2B5EF4-FFF2-40B4-BE49-F238E27FC236}">
                <a16:creationId xmlns:a16="http://schemas.microsoft.com/office/drawing/2014/main" id="{5F0894B6-AF61-388C-8374-9E0AB434B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606" y="3715120"/>
            <a:ext cx="139700" cy="139700"/>
          </a:xfrm>
          <a:prstGeom prst="rect">
            <a:avLst/>
          </a:prstGeom>
        </p:spPr>
      </p:pic>
      <p:pic>
        <p:nvPicPr>
          <p:cNvPr id="48" name="Picture 31">
            <a:extLst>
              <a:ext uri="{FF2B5EF4-FFF2-40B4-BE49-F238E27FC236}">
                <a16:creationId xmlns:a16="http://schemas.microsoft.com/office/drawing/2014/main" id="{A6455680-046E-AB0A-697B-9331F02E3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604" y="3715120"/>
            <a:ext cx="139700" cy="139700"/>
          </a:xfrm>
          <a:prstGeom prst="rect">
            <a:avLst/>
          </a:prstGeom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78E31037-4A13-A251-202D-63C1C871FB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903857" y="3467100"/>
            <a:ext cx="2482666" cy="60204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F0390B-0D62-CA1A-0711-56CD1844C4F6}"/>
              </a:ext>
            </a:extLst>
          </p:cNvPr>
          <p:cNvSpPr txBox="1"/>
          <p:nvPr/>
        </p:nvSpPr>
        <p:spPr>
          <a:xfrm>
            <a:off x="10998200" y="3605580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정확도</a:t>
            </a:r>
            <a:r>
              <a:rPr lang="en-US" altLang="ko-KR" dirty="0"/>
              <a:t>,</a:t>
            </a:r>
            <a:r>
              <a:rPr lang="ko-KR" altLang="en-US" dirty="0" err="1"/>
              <a:t>재현율</a:t>
            </a:r>
            <a:r>
              <a:rPr lang="ko-KR" altLang="en-US" dirty="0"/>
              <a:t> 시각화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E0F9D4-3A7A-5B95-2769-EAFE1ED613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21523" y="3477548"/>
            <a:ext cx="2253602" cy="6020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DA8E200-F370-95B1-58BA-6290E299DAA9}"/>
              </a:ext>
            </a:extLst>
          </p:cNvPr>
          <p:cNvSpPr txBox="1"/>
          <p:nvPr/>
        </p:nvSpPr>
        <p:spPr>
          <a:xfrm>
            <a:off x="14618164" y="3605580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대시보드</a:t>
            </a:r>
          </a:p>
        </p:txBody>
      </p:sp>
      <p:pic>
        <p:nvPicPr>
          <p:cNvPr id="72" name="Picture 17">
            <a:extLst>
              <a:ext uri="{FF2B5EF4-FFF2-40B4-BE49-F238E27FC236}">
                <a16:creationId xmlns:a16="http://schemas.microsoft.com/office/drawing/2014/main" id="{76F1E31C-41FB-75BB-D1B8-7BB2F6F7EF6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7418096" y="3778620"/>
            <a:ext cx="596900" cy="12700"/>
          </a:xfrm>
          <a:prstGeom prst="rect">
            <a:avLst/>
          </a:prstGeom>
        </p:spPr>
      </p:pic>
      <p:pic>
        <p:nvPicPr>
          <p:cNvPr id="74" name="Picture 31">
            <a:extLst>
              <a:ext uri="{FF2B5EF4-FFF2-40B4-BE49-F238E27FC236}">
                <a16:creationId xmlns:a16="http://schemas.microsoft.com/office/drawing/2014/main" id="{FCC9B6A1-51DB-50C6-B517-5A1A49E851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096" y="3715120"/>
            <a:ext cx="139700" cy="139700"/>
          </a:xfrm>
          <a:prstGeom prst="rect">
            <a:avLst/>
          </a:prstGeom>
        </p:spPr>
      </p:pic>
      <p:pic>
        <p:nvPicPr>
          <p:cNvPr id="76" name="Picture 31">
            <a:extLst>
              <a:ext uri="{FF2B5EF4-FFF2-40B4-BE49-F238E27FC236}">
                <a16:creationId xmlns:a16="http://schemas.microsoft.com/office/drawing/2014/main" id="{08B23097-F6ED-F862-5A12-F558DF66C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094" y="3715120"/>
            <a:ext cx="139700" cy="139700"/>
          </a:xfrm>
          <a:prstGeom prst="rect">
            <a:avLst/>
          </a:prstGeom>
        </p:spPr>
      </p:pic>
      <p:pic>
        <p:nvPicPr>
          <p:cNvPr id="78" name="Picture 17">
            <a:extLst>
              <a:ext uri="{FF2B5EF4-FFF2-40B4-BE49-F238E27FC236}">
                <a16:creationId xmlns:a16="http://schemas.microsoft.com/office/drawing/2014/main" id="{CBC59038-4ECE-B96E-73C8-0B0E9408A19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0305402" y="3778620"/>
            <a:ext cx="596900" cy="12700"/>
          </a:xfrm>
          <a:prstGeom prst="rect">
            <a:avLst/>
          </a:prstGeom>
        </p:spPr>
      </p:pic>
      <p:pic>
        <p:nvPicPr>
          <p:cNvPr id="80" name="Picture 31">
            <a:extLst>
              <a:ext uri="{FF2B5EF4-FFF2-40B4-BE49-F238E27FC236}">
                <a16:creationId xmlns:a16="http://schemas.microsoft.com/office/drawing/2014/main" id="{F2AE6319-4AB1-4E99-F130-507A45915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402" y="3715120"/>
            <a:ext cx="139700" cy="139700"/>
          </a:xfrm>
          <a:prstGeom prst="rect">
            <a:avLst/>
          </a:prstGeom>
        </p:spPr>
      </p:pic>
      <p:pic>
        <p:nvPicPr>
          <p:cNvPr id="81" name="Picture 31">
            <a:extLst>
              <a:ext uri="{FF2B5EF4-FFF2-40B4-BE49-F238E27FC236}">
                <a16:creationId xmlns:a16="http://schemas.microsoft.com/office/drawing/2014/main" id="{0F5933B8-946E-D74E-E6B1-2EF7E6B7DA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0400" y="3715120"/>
            <a:ext cx="139700" cy="139700"/>
          </a:xfrm>
          <a:prstGeom prst="rect">
            <a:avLst/>
          </a:prstGeom>
        </p:spPr>
      </p:pic>
      <p:pic>
        <p:nvPicPr>
          <p:cNvPr id="82" name="Picture 17">
            <a:extLst>
              <a:ext uri="{FF2B5EF4-FFF2-40B4-BE49-F238E27FC236}">
                <a16:creationId xmlns:a16="http://schemas.microsoft.com/office/drawing/2014/main" id="{360FF40C-5A45-6705-FF3B-20AE376506B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3443025" y="3768172"/>
            <a:ext cx="596900" cy="12700"/>
          </a:xfrm>
          <a:prstGeom prst="rect">
            <a:avLst/>
          </a:prstGeom>
        </p:spPr>
      </p:pic>
      <p:pic>
        <p:nvPicPr>
          <p:cNvPr id="83" name="Picture 31">
            <a:extLst>
              <a:ext uri="{FF2B5EF4-FFF2-40B4-BE49-F238E27FC236}">
                <a16:creationId xmlns:a16="http://schemas.microsoft.com/office/drawing/2014/main" id="{2701626B-4CB4-0B32-DBA5-E3F3EF9794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6025" y="3704672"/>
            <a:ext cx="139700" cy="139700"/>
          </a:xfrm>
          <a:prstGeom prst="rect">
            <a:avLst/>
          </a:prstGeom>
        </p:spPr>
      </p:pic>
      <p:pic>
        <p:nvPicPr>
          <p:cNvPr id="84" name="Picture 31">
            <a:extLst>
              <a:ext uri="{FF2B5EF4-FFF2-40B4-BE49-F238E27FC236}">
                <a16:creationId xmlns:a16="http://schemas.microsoft.com/office/drawing/2014/main" id="{3DE2317D-6626-AC4E-240E-51EE901BF2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8023" y="3704672"/>
            <a:ext cx="139700" cy="13970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CE2F7E72-6996-D019-3DB4-8732622840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773" y="4771444"/>
            <a:ext cx="6924321" cy="4621941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D4CD944E-71B6-9CC1-AB9B-AB8DA989C4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3600" y="4805940"/>
            <a:ext cx="6761093" cy="460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2D78C-4795-865B-8BDD-FD928A2CCFF0}"/>
              </a:ext>
            </a:extLst>
          </p:cNvPr>
          <p:cNvSpPr txBox="1"/>
          <p:nvPr/>
        </p:nvSpPr>
        <p:spPr>
          <a:xfrm>
            <a:off x="11056981" y="8854705"/>
            <a:ext cx="8018419" cy="312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28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Pretendard Regular"/>
              </a:rPr>
              <a:t>※ </a:t>
            </a:r>
            <a:r>
              <a:rPr lang="ko-KR" altLang="en-US" sz="1200" b="1" i="0" u="none" strike="noStrike" dirty="0">
                <a:solidFill>
                  <a:schemeClr val="bg1"/>
                </a:solidFill>
                <a:latin typeface="Pretendard Regular"/>
              </a:rPr>
              <a:t>대시보드를 </a:t>
            </a:r>
            <a:r>
              <a:rPr lang="ko-KR" altLang="en-US" sz="1200" b="1" dirty="0">
                <a:solidFill>
                  <a:schemeClr val="bg1"/>
                </a:solidFill>
                <a:latin typeface="Pretendard Regular"/>
              </a:rPr>
              <a:t>통해 안개 비율</a:t>
            </a:r>
            <a:r>
              <a:rPr lang="en-US" altLang="ko-KR" sz="1200" b="1" dirty="0">
                <a:solidFill>
                  <a:schemeClr val="bg1"/>
                </a:solidFill>
                <a:latin typeface="Pretendard Regular"/>
              </a:rPr>
              <a:t>,  </a:t>
            </a:r>
            <a:r>
              <a:rPr lang="ko-KR" altLang="en-US" sz="1200" b="1" dirty="0">
                <a:solidFill>
                  <a:schemeClr val="bg1"/>
                </a:solidFill>
                <a:latin typeface="Pretendard Regular"/>
              </a:rPr>
              <a:t>화재비율 또한 조사가 가능하다</a:t>
            </a:r>
            <a:r>
              <a:rPr lang="en-US" altLang="ko-KR" sz="1200" b="1" dirty="0">
                <a:solidFill>
                  <a:schemeClr val="bg1"/>
                </a:solidFill>
                <a:latin typeface="Pretendard Regular"/>
              </a:rPr>
              <a:t>.</a:t>
            </a:r>
            <a:endParaRPr lang="en-US" altLang="ko-KR" sz="1200" b="1" i="0" u="none" strike="noStrike" dirty="0">
              <a:solidFill>
                <a:schemeClr val="bg1"/>
              </a:solidFill>
              <a:latin typeface="Pretendard Regula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B0CC89D-9447-830C-EAA1-2738B4AA3CD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7211" y="5934789"/>
            <a:ext cx="6648789" cy="3461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036AF-AFD0-1654-066E-ADADC65999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30437" y="6141434"/>
            <a:ext cx="2379619" cy="1237927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B494B72-BD44-6FA2-521F-07A1338C2B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81288" y="6123204"/>
            <a:ext cx="6054167" cy="3088622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0713DDF-8106-A337-31AD-ADE891AA5C7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7211" y="5905500"/>
            <a:ext cx="1536700" cy="506099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F4BA930A-1B0B-6267-30EF-C5480DA318E4}"/>
              </a:ext>
            </a:extLst>
          </p:cNvPr>
          <p:cNvSpPr txBox="1"/>
          <p:nvPr/>
        </p:nvSpPr>
        <p:spPr>
          <a:xfrm>
            <a:off x="10991511" y="5956473"/>
            <a:ext cx="2933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FFFFFF"/>
                </a:solidFill>
                <a:latin typeface="Pretendard SemiBold"/>
                <a:ea typeface="Pretendard SemiBold"/>
              </a:rPr>
              <a:t>Dashboard</a:t>
            </a:r>
            <a:r>
              <a:rPr lang="ko-KR" altLang="en-US" sz="2000" dirty="0">
                <a:solidFill>
                  <a:srgbClr val="FFFFFF"/>
                </a:solidFill>
                <a:latin typeface="Pretendard SemiBold"/>
                <a:ea typeface="Pretendard SemiBold"/>
              </a:rPr>
              <a:t> 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2370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3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240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06900" y="17907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chemeClr val="accent2">
                    <a:lumMod val="75000"/>
                  </a:schemeClr>
                </a:solidFill>
                <a:latin typeface="Pretendard Bold"/>
                <a:ea typeface="Pretendard Bold"/>
              </a:rPr>
              <a:t>개발 시스템 시연</a:t>
            </a:r>
            <a:endParaRPr lang="ko-KR" sz="5500" b="0" i="0" u="none" strike="noStrike" dirty="0">
              <a:solidFill>
                <a:schemeClr val="accent2">
                  <a:lumMod val="75000"/>
                </a:schemeClr>
              </a:solidFill>
              <a:ea typeface="Pretendard Bold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F712E096-F106-94A1-098C-CA5C621B5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3695700"/>
            <a:ext cx="5334000" cy="3438655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76A6F6A-C6C0-1670-E288-7C99CCA53A8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200" y="3695700"/>
            <a:ext cx="5334000" cy="3438655"/>
          </a:xfrm>
          <a:prstGeom prst="rect">
            <a:avLst/>
          </a:prstGeom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1AD66828-36BD-BD1E-A44B-4EDF39F98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7785" y="3805983"/>
            <a:ext cx="5091911" cy="3212550"/>
          </a:xfrm>
          <a:prstGeom prst="rect">
            <a:avLst/>
          </a:prstGeom>
        </p:spPr>
      </p:pic>
      <p:pic>
        <p:nvPicPr>
          <p:cNvPr id="35" name="Picture 7">
            <a:extLst>
              <a:ext uri="{FF2B5EF4-FFF2-40B4-BE49-F238E27FC236}">
                <a16:creationId xmlns:a16="http://schemas.microsoft.com/office/drawing/2014/main" id="{E112C308-85BD-7FD4-3927-4F1134E05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6245" y="3805983"/>
            <a:ext cx="5091911" cy="321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EB904-C56F-291A-1C1B-5AD823F54C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044" y="1480643"/>
            <a:ext cx="3770355" cy="70918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8010655"/>
            <a:ext cx="13182600" cy="1143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774950" y="8391655"/>
            <a:ext cx="1240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ea typeface="Pretendard SemiBold"/>
              </a:rPr>
              <a:t>이미지를 보면 화염과 안개를 정확하게 박스 처리됨을 확인 </a:t>
            </a:r>
            <a:r>
              <a:rPr lang="ko-KR" altLang="en-US" sz="2000" dirty="0">
                <a:solidFill>
                  <a:srgbClr val="FFFFFF"/>
                </a:solidFill>
                <a:ea typeface="Pretendard SemiBold"/>
              </a:rPr>
              <a:t>할 수 있으며 </a:t>
            </a:r>
            <a:r>
              <a:rPr lang="ko-KR" altLang="en-US" sz="2000" dirty="0" err="1">
                <a:solidFill>
                  <a:srgbClr val="FFFFFF"/>
                </a:solidFill>
                <a:ea typeface="Pretendard SemiBold"/>
              </a:rPr>
              <a:t>텔레그램을</a:t>
            </a:r>
            <a:r>
              <a:rPr lang="ko-KR" altLang="en-US" sz="2000" dirty="0">
                <a:solidFill>
                  <a:srgbClr val="FFFFFF"/>
                </a:solidFill>
                <a:ea typeface="Pretendard SemiBold"/>
              </a:rPr>
              <a:t> 통해 화재 발생 시 경보를 확인할 수 있다</a:t>
            </a:r>
            <a:r>
              <a:rPr lang="en-US" altLang="ko-KR" sz="2000" dirty="0">
                <a:solidFill>
                  <a:srgbClr val="FFFFFF"/>
                </a:solidFill>
                <a:ea typeface="Pretendard SemiBold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A89DE3-B23B-CE5E-845D-DB3517F1707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13" y="3805983"/>
            <a:ext cx="5103483" cy="3212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E5DDF6-B1F5-836F-383F-A2FE3E95CEC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34" y="3824933"/>
            <a:ext cx="5091911" cy="319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18784</TotalTime>
  <Words>683</Words>
  <Application>Microsoft Office PowerPoint</Application>
  <PresentationFormat>사용자 지정</PresentationFormat>
  <Paragraphs>149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Pretendard Bold</vt:lpstr>
      <vt:lpstr>Arial</vt:lpstr>
      <vt:lpstr>Pretendard Regular</vt:lpstr>
      <vt:lpstr>Pretendard SemiBold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607</dc:creator>
  <cp:lastModifiedBy>영우 양</cp:lastModifiedBy>
  <cp:revision>16</cp:revision>
  <dcterms:created xsi:type="dcterms:W3CDTF">2006-08-16T00:00:00Z</dcterms:created>
  <dcterms:modified xsi:type="dcterms:W3CDTF">2025-10-15T07:31:36Z</dcterms:modified>
</cp:coreProperties>
</file>